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32"/>
  </p:notesMasterIdLst>
  <p:sldIdLst>
    <p:sldId id="256" r:id="rId4"/>
    <p:sldId id="307" r:id="rId5"/>
    <p:sldId id="300" r:id="rId6"/>
    <p:sldId id="305" r:id="rId7"/>
    <p:sldId id="304" r:id="rId8"/>
    <p:sldId id="280" r:id="rId9"/>
    <p:sldId id="319" r:id="rId10"/>
    <p:sldId id="320" r:id="rId11"/>
    <p:sldId id="275" r:id="rId12"/>
    <p:sldId id="309" r:id="rId13"/>
    <p:sldId id="310" r:id="rId14"/>
    <p:sldId id="3181" r:id="rId15"/>
    <p:sldId id="3182" r:id="rId16"/>
    <p:sldId id="27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01" r:id="rId25"/>
    <p:sldId id="289" r:id="rId26"/>
    <p:sldId id="287" r:id="rId27"/>
    <p:sldId id="302" r:id="rId28"/>
    <p:sldId id="276" r:id="rId29"/>
    <p:sldId id="303" r:id="rId30"/>
    <p:sldId id="277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  <p14:sldId id="307"/>
            <p14:sldId id="300"/>
            <p14:sldId id="305"/>
            <p14:sldId id="304"/>
            <p14:sldId id="280"/>
            <p14:sldId id="319"/>
            <p14:sldId id="320"/>
            <p14:sldId id="275"/>
            <p14:sldId id="309"/>
            <p14:sldId id="310"/>
            <p14:sldId id="3181"/>
            <p14:sldId id="3182"/>
            <p14:sldId id="279"/>
            <p14:sldId id="311"/>
            <p14:sldId id="312"/>
            <p14:sldId id="313"/>
            <p14:sldId id="314"/>
            <p14:sldId id="315"/>
            <p14:sldId id="316"/>
            <p14:sldId id="317"/>
            <p14:sldId id="301"/>
            <p14:sldId id="289"/>
            <p14:sldId id="287"/>
            <p14:sldId id="302"/>
            <p14:sldId id="276"/>
            <p14:sldId id="30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5498" autoAdjust="0"/>
  </p:normalViewPr>
  <p:slideViewPr>
    <p:cSldViewPr snapToGrid="0" showGuides="1">
      <p:cViewPr varScale="1">
        <p:scale>
          <a:sx n="65" d="100"/>
          <a:sy n="65" d="100"/>
        </p:scale>
        <p:origin x="90" y="15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3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11" Type="http://schemas.openxmlformats.org/officeDocument/2006/relationships/image" Target="../media/image48.svg"/><Relationship Id="rId5" Type="http://schemas.openxmlformats.org/officeDocument/2006/relationships/image" Target="../media/image16.sv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JPG"/><Relationship Id="rId1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16.sv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4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40644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高效科研实验室网站的设计与实现</a:t>
            </a:r>
            <a:endParaRPr lang="en-US" altLang="zh-CN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第四次汇报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CEE810-F5AF-4DF8-A4E6-D8E1CFFC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0"/>
            <a:ext cx="11685714" cy="6723809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F26931D6-DE67-4EA9-89CB-0F8D91749DA5}"/>
              </a:ext>
            </a:extLst>
          </p:cNvPr>
          <p:cNvSpPr/>
          <p:nvPr/>
        </p:nvSpPr>
        <p:spPr>
          <a:xfrm>
            <a:off x="169682" y="215710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>
            <a:extLst>
              <a:ext uri="{FF2B5EF4-FFF2-40B4-BE49-F238E27FC236}">
                <a16:creationId xmlns:a16="http://schemas.microsoft.com/office/drawing/2014/main" id="{255F6AF4-12DE-4A2F-9D71-D201782A5C89}"/>
              </a:ext>
            </a:extLst>
          </p:cNvPr>
          <p:cNvSpPr/>
          <p:nvPr/>
        </p:nvSpPr>
        <p:spPr>
          <a:xfrm>
            <a:off x="253144" y="585854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8CBD8925-AB08-40C7-BD12-43D9BCC0BA5A}"/>
              </a:ext>
            </a:extLst>
          </p:cNvPr>
          <p:cNvSpPr/>
          <p:nvPr/>
        </p:nvSpPr>
        <p:spPr>
          <a:xfrm>
            <a:off x="4850971" y="585853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F31B5A07-E28F-4AFF-97FC-97318008F812}"/>
              </a:ext>
            </a:extLst>
          </p:cNvPr>
          <p:cNvSpPr/>
          <p:nvPr/>
        </p:nvSpPr>
        <p:spPr>
          <a:xfrm>
            <a:off x="253142" y="1028912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6AAC9DB9-C0D8-47C5-9D7B-6C02E6174394}"/>
              </a:ext>
            </a:extLst>
          </p:cNvPr>
          <p:cNvSpPr/>
          <p:nvPr/>
        </p:nvSpPr>
        <p:spPr>
          <a:xfrm>
            <a:off x="405353" y="4308050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575ED932-C4BC-40A6-B6D4-94FBAB96AA5E}"/>
              </a:ext>
            </a:extLst>
          </p:cNvPr>
          <p:cNvSpPr/>
          <p:nvPr/>
        </p:nvSpPr>
        <p:spPr>
          <a:xfrm>
            <a:off x="1688970" y="520596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37B49262-AF7B-4007-B79C-6CE36BF00130}"/>
              </a:ext>
            </a:extLst>
          </p:cNvPr>
          <p:cNvSpPr/>
          <p:nvPr/>
        </p:nvSpPr>
        <p:spPr>
          <a:xfrm>
            <a:off x="7437747" y="4386864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82B63894-51EE-4DB7-962E-A2260374617F}"/>
              </a:ext>
            </a:extLst>
          </p:cNvPr>
          <p:cNvSpPr/>
          <p:nvPr/>
        </p:nvSpPr>
        <p:spPr>
          <a:xfrm>
            <a:off x="1688970" y="605061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78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8692D9-59E9-4B6B-9524-A9A27920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0" y="243285"/>
            <a:ext cx="9847619" cy="63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EF0EFE-E997-4C7A-B9A6-AD7C0F21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8" y="1870586"/>
            <a:ext cx="10512682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18572" y="220110"/>
            <a:ext cx="9224858" cy="51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89900" y="235241"/>
            <a:ext cx="9285298" cy="52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1">
            <a:extLst>
              <a:ext uri="{FF2B5EF4-FFF2-40B4-BE49-F238E27FC236}">
                <a16:creationId xmlns:a16="http://schemas.microsoft.com/office/drawing/2014/main" id="{54ADF8F8-FF64-489E-A79B-30DA8ED2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202629" y="139605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946E8C27-B663-4D53-90CE-261DC776F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95" y="5284986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689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1592537" y="1732029"/>
            <a:ext cx="4115771" cy="307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1658529" y="526279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218678" y="2193372"/>
            <a:ext cx="375550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继续使用</a:t>
            </a:r>
            <a:r>
              <a:rPr lang="en-US" altLang="zh-CN" sz="2400" dirty="0" err="1">
                <a:cs typeface="+mn-ea"/>
                <a:sym typeface="+mn-lt"/>
              </a:rPr>
              <a:t>Teambition</a:t>
            </a:r>
            <a:r>
              <a:rPr lang="zh-CN" altLang="en-US" sz="2400" dirty="0">
                <a:cs typeface="+mn-ea"/>
                <a:sym typeface="+mn-lt"/>
              </a:rPr>
              <a:t>管理项目任务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326579" y="477082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项目管理工具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06022-F46E-4F86-B851-0E4850EE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70"/>
            <a:ext cx="12192000" cy="5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497DF-0A5F-4011-B75B-FB7551B9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15"/>
            <a:ext cx="12192000" cy="60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76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613BE3-EA6F-4DB4-BEE7-FAD3582D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9"/>
            <a:ext cx="12192000" cy="62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808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8B20BA-18E3-4450-9936-357F3D3A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1118031"/>
            <a:ext cx="8718383" cy="46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02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工作记录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D9DD5F-8847-451A-A3BC-2FA0E9D0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840" y="43286"/>
            <a:ext cx="4504762" cy="6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工作汇报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项目展示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75A51D-9391-4953-A91F-48FA7A84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200428"/>
            <a:ext cx="7028571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6F4F3-FF02-4E29-A630-5F52F528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12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76621" y="3159118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到最终汇报前的工作安排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86279D-1D6F-4C39-9148-C4C5AA6374F8}"/>
              </a:ext>
            </a:extLst>
          </p:cNvPr>
          <p:cNvSpPr/>
          <p:nvPr/>
        </p:nvSpPr>
        <p:spPr>
          <a:xfrm>
            <a:off x="1277689" y="2845927"/>
            <a:ext cx="2223991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9C6230-EAAE-45C9-A40D-FDD6090B0036}"/>
              </a:ext>
            </a:extLst>
          </p:cNvPr>
          <p:cNvGrpSpPr/>
          <p:nvPr/>
        </p:nvGrpSpPr>
        <p:grpSpPr>
          <a:xfrm>
            <a:off x="1578791" y="2981582"/>
            <a:ext cx="1738198" cy="1808787"/>
            <a:chOff x="8212848" y="2894589"/>
            <a:chExt cx="1738198" cy="1808787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4B29E5F-10C4-49CD-B5CA-74719F92069A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6539D4F-CC8F-4C2C-9C16-581E299079FA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继续完成之前未完成的复杂功能</a:t>
              </a: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1FE65593-8E25-4DE2-B074-0A58D1516155}"/>
              </a:ext>
            </a:extLst>
          </p:cNvPr>
          <p:cNvSpPr/>
          <p:nvPr/>
        </p:nvSpPr>
        <p:spPr>
          <a:xfrm>
            <a:off x="3644043" y="2845927"/>
            <a:ext cx="224151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729FC56-E1F8-439B-9BC1-13EBDFBE56DF}"/>
              </a:ext>
            </a:extLst>
          </p:cNvPr>
          <p:cNvGrpSpPr/>
          <p:nvPr/>
        </p:nvGrpSpPr>
        <p:grpSpPr>
          <a:xfrm>
            <a:off x="3937657" y="2994360"/>
            <a:ext cx="1738198" cy="2270451"/>
            <a:chOff x="8212848" y="2894589"/>
            <a:chExt cx="1738198" cy="2270451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4D1BE2E-6F9C-4D00-A41B-D6A79567CCD2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后端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93DFE85-C555-466E-9009-CCADB1449F5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开始将</a:t>
              </a:r>
              <a:r>
                <a:rPr lang="en-US" altLang="zh-CN" sz="2000" dirty="0" err="1">
                  <a:cs typeface="+mn-ea"/>
                  <a:sym typeface="+mn-lt"/>
                </a:rPr>
                <a:t>vue</a:t>
              </a:r>
              <a:r>
                <a:rPr lang="zh-CN" altLang="en-US" sz="2000" dirty="0">
                  <a:cs typeface="+mn-ea"/>
                  <a:sym typeface="+mn-lt"/>
                </a:rPr>
                <a:t>项目整合进后端，进行项目的合并</a:t>
              </a: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BE73AC1C-E9D5-43A8-B87B-22C53726F206}"/>
              </a:ext>
            </a:extLst>
          </p:cNvPr>
          <p:cNvSpPr/>
          <p:nvPr/>
        </p:nvSpPr>
        <p:spPr>
          <a:xfrm>
            <a:off x="6027919" y="2845927"/>
            <a:ext cx="2257970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1742A1E-1640-4943-AF21-9D1AE64EA3DF}"/>
              </a:ext>
            </a:extLst>
          </p:cNvPr>
          <p:cNvGrpSpPr/>
          <p:nvPr/>
        </p:nvGrpSpPr>
        <p:grpSpPr>
          <a:xfrm>
            <a:off x="6382930" y="2981582"/>
            <a:ext cx="1738198" cy="1808787"/>
            <a:chOff x="8212848" y="2894589"/>
            <a:chExt cx="1738198" cy="1808787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3C26D395-6B2B-4B04-8594-D63D44316611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测试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4AD7739-4A84-4697-A99E-E04A13891C27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进行最终的系统级别的功能测试</a:t>
              </a:r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714995EE-7992-44A4-BABC-2BF60D7B0E32}"/>
              </a:ext>
            </a:extLst>
          </p:cNvPr>
          <p:cNvSpPr/>
          <p:nvPr/>
        </p:nvSpPr>
        <p:spPr>
          <a:xfrm>
            <a:off x="8428251" y="2845927"/>
            <a:ext cx="228978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39F9A5E-6F4D-4508-B67D-F7CFFBE2AA06}"/>
              </a:ext>
            </a:extLst>
          </p:cNvPr>
          <p:cNvGrpSpPr/>
          <p:nvPr/>
        </p:nvGrpSpPr>
        <p:grpSpPr>
          <a:xfrm>
            <a:off x="8751625" y="3008947"/>
            <a:ext cx="1738198" cy="2270451"/>
            <a:chOff x="8212848" y="2894589"/>
            <a:chExt cx="1738198" cy="2270451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B565D21-E1E4-4F97-8461-3DC61AD16A5D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财务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F016AD9-F718-4BD6-A302-72A11A12A36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继续记录资金支出，进行财务决算，生成统计结果</a:t>
              </a:r>
            </a:p>
          </p:txBody>
        </p:sp>
      </p:grp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9B3EC3-3772-4AFE-B7DC-F68894F8050D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CF4A84D-CC19-4BEC-AEA7-82348169FB1C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E295FEF-CDC1-4D6A-9D48-F3D7CEF4326A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9" name="图形 38" descr="书架上的书籍">
              <a:extLst>
                <a:ext uri="{FF2B5EF4-FFF2-40B4-BE49-F238E27FC236}">
                  <a16:creationId xmlns:a16="http://schemas.microsoft.com/office/drawing/2014/main" id="{C9EA6610-818E-4374-BFC6-A3B54D24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3" name="图片 1">
            <a:extLst>
              <a:ext uri="{FF2B5EF4-FFF2-40B4-BE49-F238E27FC236}">
                <a16:creationId xmlns:a16="http://schemas.microsoft.com/office/drawing/2014/main" id="{0F2BE798-14BD-4E1D-9785-5850B6B61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 b="6580"/>
          <a:stretch/>
        </p:blipFill>
        <p:spPr>
          <a:xfrm>
            <a:off x="1271785" y="1359321"/>
            <a:ext cx="2226943" cy="1482662"/>
          </a:xfrm>
          <a:prstGeom prst="rect">
            <a:avLst/>
          </a:prstGeom>
          <a:effectLst>
            <a:outerShdw blurRad="50800" dist="38100" dir="19200000" algn="l" rotWithShape="0">
              <a:prstClr val="black">
                <a:alpha val="40000"/>
              </a:prstClr>
            </a:outerShdw>
          </a:effectLst>
        </p:spPr>
      </p:pic>
      <p:sp>
        <p:nvSpPr>
          <p:cNvPr id="41" name="矩形 白1">
            <a:extLst>
              <a:ext uri="{FF2B5EF4-FFF2-40B4-BE49-F238E27FC236}">
                <a16:creationId xmlns:a16="http://schemas.microsoft.com/office/drawing/2014/main" id="{6A75286A-E042-449F-B7E7-823BAEB78710}"/>
              </a:ext>
            </a:extLst>
          </p:cNvPr>
          <p:cNvSpPr/>
          <p:nvPr/>
        </p:nvSpPr>
        <p:spPr>
          <a:xfrm>
            <a:off x="1277689" y="1375648"/>
            <a:ext cx="2223991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77E3FE7-2944-4915-BCD6-44EE36BEC279}"/>
              </a:ext>
            </a:extLst>
          </p:cNvPr>
          <p:cNvSpPr/>
          <p:nvPr/>
        </p:nvSpPr>
        <p:spPr>
          <a:xfrm>
            <a:off x="1270426" y="2652593"/>
            <a:ext cx="408789" cy="415175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2" name="图形 91" descr="望远镜">
            <a:extLst>
              <a:ext uri="{FF2B5EF4-FFF2-40B4-BE49-F238E27FC236}">
                <a16:creationId xmlns:a16="http://schemas.microsoft.com/office/drawing/2014/main" id="{C2986754-B2E0-456B-9F5D-14B29D8B2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1240" y="2654078"/>
            <a:ext cx="430887" cy="430887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98D687D9-6B8C-4574-A3CA-38F4D843F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974" r="-1"/>
          <a:stretch/>
        </p:blipFill>
        <p:spPr>
          <a:xfrm rot="10800000">
            <a:off x="3636402" y="1359321"/>
            <a:ext cx="2248563" cy="1494996"/>
          </a:xfrm>
          <a:prstGeom prst="rect">
            <a:avLst/>
          </a:prstGeom>
          <a:effectLst>
            <a:outerShdw blurRad="50800" dist="38100" dir="19200000" algn="l" rotWithShape="0">
              <a:schemeClr val="accent3">
                <a:alpha val="40000"/>
              </a:schemeClr>
            </a:outerShdw>
          </a:effectLst>
        </p:spPr>
      </p:pic>
      <p:sp>
        <p:nvSpPr>
          <p:cNvPr id="8" name="矩形 白2">
            <a:extLst>
              <a:ext uri="{FF2B5EF4-FFF2-40B4-BE49-F238E27FC236}">
                <a16:creationId xmlns:a16="http://schemas.microsoft.com/office/drawing/2014/main" id="{F214F2C1-4D0D-4F75-9A3A-DA4D63AD08E6}"/>
              </a:ext>
            </a:extLst>
          </p:cNvPr>
          <p:cNvSpPr/>
          <p:nvPr/>
        </p:nvSpPr>
        <p:spPr>
          <a:xfrm>
            <a:off x="3630640" y="1388900"/>
            <a:ext cx="2254325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4078FE5-F92F-4357-BDE7-BE5C4ABE4A69}"/>
              </a:ext>
            </a:extLst>
          </p:cNvPr>
          <p:cNvSpPr/>
          <p:nvPr/>
        </p:nvSpPr>
        <p:spPr>
          <a:xfrm>
            <a:off x="3632748" y="2662347"/>
            <a:ext cx="438907" cy="445763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11" descr="原子">
            <a:extLst>
              <a:ext uri="{FF2B5EF4-FFF2-40B4-BE49-F238E27FC236}">
                <a16:creationId xmlns:a16="http://schemas.microsoft.com/office/drawing/2014/main" id="{4DDC8F85-2BDE-4341-AF30-2159841FE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312" y="2659759"/>
            <a:ext cx="462633" cy="462633"/>
          </a:xfrm>
          <a:prstGeom prst="rect">
            <a:avLst/>
          </a:prstGeom>
        </p:spPr>
      </p:pic>
      <p:pic>
        <p:nvPicPr>
          <p:cNvPr id="11" name="图片 3" descr="图片包含 天空, 户外, 地面, 树&#10;&#10;描述已自动生成">
            <a:extLst>
              <a:ext uri="{FF2B5EF4-FFF2-40B4-BE49-F238E27FC236}">
                <a16:creationId xmlns:a16="http://schemas.microsoft.com/office/drawing/2014/main" id="{007D0049-608A-4DEE-8180-10B4B3B5FD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/>
          <a:stretch/>
        </p:blipFill>
        <p:spPr>
          <a:xfrm>
            <a:off x="6027920" y="1369415"/>
            <a:ext cx="2257970" cy="1463073"/>
          </a:xfrm>
          <a:prstGeom prst="rect">
            <a:avLst/>
          </a:prstGeom>
          <a:effectLst>
            <a:outerShdw blurRad="50800" dist="38100" dir="19200000" sx="102000" sy="102000" rotWithShape="0">
              <a:srgbClr val="A6A6A6">
                <a:alpha val="40000"/>
              </a:srgbClr>
            </a:outerShdw>
          </a:effectLst>
        </p:spPr>
      </p:pic>
      <p:sp>
        <p:nvSpPr>
          <p:cNvPr id="44" name="矩形 白3">
            <a:extLst>
              <a:ext uri="{FF2B5EF4-FFF2-40B4-BE49-F238E27FC236}">
                <a16:creationId xmlns:a16="http://schemas.microsoft.com/office/drawing/2014/main" id="{BC61F3E1-018E-413D-BCE6-D5B512C036FA}"/>
              </a:ext>
            </a:extLst>
          </p:cNvPr>
          <p:cNvSpPr/>
          <p:nvPr/>
        </p:nvSpPr>
        <p:spPr>
          <a:xfrm>
            <a:off x="6027919" y="1369228"/>
            <a:ext cx="2257970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112030D-CC16-406B-9E55-9530DE52F742}"/>
              </a:ext>
            </a:extLst>
          </p:cNvPr>
          <p:cNvSpPr/>
          <p:nvPr/>
        </p:nvSpPr>
        <p:spPr>
          <a:xfrm>
            <a:off x="6014516" y="2691506"/>
            <a:ext cx="430534" cy="437259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形 8" descr="显微镜">
            <a:extLst>
              <a:ext uri="{FF2B5EF4-FFF2-40B4-BE49-F238E27FC236}">
                <a16:creationId xmlns:a16="http://schemas.microsoft.com/office/drawing/2014/main" id="{DD7381A1-9662-4359-99D9-30EFE738D4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554" y="2691505"/>
            <a:ext cx="379133" cy="379133"/>
          </a:xfrm>
          <a:prstGeom prst="rect">
            <a:avLst/>
          </a:prstGeom>
        </p:spPr>
      </p:pic>
      <p:pic>
        <p:nvPicPr>
          <p:cNvPr id="14" name="图片 4" descr="图片包含 天空, 户外, 地面, 多云&#10;&#10;描述已自动生成">
            <a:extLst>
              <a:ext uri="{FF2B5EF4-FFF2-40B4-BE49-F238E27FC236}">
                <a16:creationId xmlns:a16="http://schemas.microsoft.com/office/drawing/2014/main" id="{0A6B4862-0E39-4077-B737-9271C71916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/>
          <a:stretch/>
        </p:blipFill>
        <p:spPr>
          <a:xfrm>
            <a:off x="8410752" y="1369228"/>
            <a:ext cx="2307281" cy="1484450"/>
          </a:xfrm>
          <a:prstGeom prst="rect">
            <a:avLst/>
          </a:prstGeom>
          <a:effectLst>
            <a:outerShdw blurRad="50800" dist="38100" dir="19200000" rotWithShape="0">
              <a:schemeClr val="accent3">
                <a:alpha val="40000"/>
              </a:schemeClr>
            </a:outerShdw>
          </a:effectLst>
        </p:spPr>
      </p:pic>
      <p:sp>
        <p:nvSpPr>
          <p:cNvPr id="47" name="矩形 白4">
            <a:extLst>
              <a:ext uri="{FF2B5EF4-FFF2-40B4-BE49-F238E27FC236}">
                <a16:creationId xmlns:a16="http://schemas.microsoft.com/office/drawing/2014/main" id="{8E6D67AD-417F-4F8B-B962-42EC5D203995}"/>
              </a:ext>
            </a:extLst>
          </p:cNvPr>
          <p:cNvSpPr/>
          <p:nvPr/>
        </p:nvSpPr>
        <p:spPr>
          <a:xfrm>
            <a:off x="8410752" y="1425664"/>
            <a:ext cx="2307282" cy="14844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57C7EA0-6F1C-4848-B190-0F12A05A1A92}"/>
              </a:ext>
            </a:extLst>
          </p:cNvPr>
          <p:cNvSpPr/>
          <p:nvPr/>
        </p:nvSpPr>
        <p:spPr>
          <a:xfrm>
            <a:off x="8409894" y="2667326"/>
            <a:ext cx="430534" cy="437259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形 6" descr="烧瓶">
            <a:extLst>
              <a:ext uri="{FF2B5EF4-FFF2-40B4-BE49-F238E27FC236}">
                <a16:creationId xmlns:a16="http://schemas.microsoft.com/office/drawing/2014/main" id="{25464CF3-32D6-410E-9777-4DF0B2777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14999" y="2673083"/>
            <a:ext cx="430887" cy="430887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EAD7C98-30DE-4210-939E-7075553EBAA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4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3ACF7C-C6B2-4361-BA01-09A15904E2E1}"/>
              </a:ext>
            </a:extLst>
          </p:cNvPr>
          <p:cNvSpPr/>
          <p:nvPr/>
        </p:nvSpPr>
        <p:spPr>
          <a:xfrm rot="2669946">
            <a:off x="5383393" y="1505592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9F1E1D-C876-41AC-BAD2-5AD3EC62E0BC}"/>
              </a:ext>
            </a:extLst>
          </p:cNvPr>
          <p:cNvSpPr/>
          <p:nvPr/>
        </p:nvSpPr>
        <p:spPr>
          <a:xfrm rot="2669946">
            <a:off x="5389758" y="3981023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A074A1-2223-474B-8205-B0F824E00171}"/>
              </a:ext>
            </a:extLst>
          </p:cNvPr>
          <p:cNvSpPr/>
          <p:nvPr/>
        </p:nvSpPr>
        <p:spPr>
          <a:xfrm rot="2617639">
            <a:off x="3974121" y="169912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0FE76F-4CF4-488A-83EF-F79EE58BD43F}"/>
              </a:ext>
            </a:extLst>
          </p:cNvPr>
          <p:cNvSpPr/>
          <p:nvPr/>
        </p:nvSpPr>
        <p:spPr>
          <a:xfrm rot="8117048">
            <a:off x="3984854" y="3205340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A5140-171D-489A-823A-FBD7E539D891}"/>
              </a:ext>
            </a:extLst>
          </p:cNvPr>
          <p:cNvSpPr/>
          <p:nvPr/>
        </p:nvSpPr>
        <p:spPr>
          <a:xfrm rot="13417639">
            <a:off x="8128152" y="3155118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263C47-23EC-4FC5-A1B2-683D3BE117DA}"/>
              </a:ext>
            </a:extLst>
          </p:cNvPr>
          <p:cNvSpPr/>
          <p:nvPr/>
        </p:nvSpPr>
        <p:spPr>
          <a:xfrm rot="18917048">
            <a:off x="8117419" y="166968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44400C-06E2-4DA3-BEFC-32E64D85D66D}"/>
              </a:ext>
            </a:extLst>
          </p:cNvPr>
          <p:cNvSpPr/>
          <p:nvPr/>
        </p:nvSpPr>
        <p:spPr>
          <a:xfrm rot="2669946">
            <a:off x="4119013" y="2767282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787BA4-1B2F-4B06-B748-49A18ADCDBA1}"/>
              </a:ext>
            </a:extLst>
          </p:cNvPr>
          <p:cNvSpPr/>
          <p:nvPr/>
        </p:nvSpPr>
        <p:spPr>
          <a:xfrm rot="2669946">
            <a:off x="6647772" y="2736543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4" name="图形 63" descr="烧瓶">
            <a:extLst>
              <a:ext uri="{FF2B5EF4-FFF2-40B4-BE49-F238E27FC236}">
                <a16:creationId xmlns:a16="http://schemas.microsoft.com/office/drawing/2014/main" id="{A5C6C5E1-9F11-401C-90AE-38D0EEF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4801" y="4142384"/>
            <a:ext cx="1024689" cy="1024689"/>
          </a:xfrm>
          <a:prstGeom prst="rect">
            <a:avLst/>
          </a:prstGeom>
        </p:spPr>
      </p:pic>
      <p:pic>
        <p:nvPicPr>
          <p:cNvPr id="66" name="图形 65" descr="显微镜">
            <a:extLst>
              <a:ext uri="{FF2B5EF4-FFF2-40B4-BE49-F238E27FC236}">
                <a16:creationId xmlns:a16="http://schemas.microsoft.com/office/drawing/2014/main" id="{E7D6F4A2-5D36-4DA5-902F-B257CD00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033" y="2932271"/>
            <a:ext cx="993458" cy="993458"/>
          </a:xfrm>
          <a:prstGeom prst="rect">
            <a:avLst/>
          </a:prstGeom>
        </p:spPr>
      </p:pic>
      <p:pic>
        <p:nvPicPr>
          <p:cNvPr id="68" name="图形 67" descr="原子">
            <a:extLst>
              <a:ext uri="{FF2B5EF4-FFF2-40B4-BE49-F238E27FC236}">
                <a16:creationId xmlns:a16="http://schemas.microsoft.com/office/drawing/2014/main" id="{D79B466F-4099-4CD8-8786-385B92CA0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314" y="1660947"/>
            <a:ext cx="1116136" cy="1116136"/>
          </a:xfrm>
          <a:prstGeom prst="rect">
            <a:avLst/>
          </a:prstGeom>
        </p:spPr>
      </p:pic>
      <p:pic>
        <p:nvPicPr>
          <p:cNvPr id="69" name="图形 68" descr="望远镜">
            <a:extLst>
              <a:ext uri="{FF2B5EF4-FFF2-40B4-BE49-F238E27FC236}">
                <a16:creationId xmlns:a16="http://schemas.microsoft.com/office/drawing/2014/main" id="{6EB94767-7D5A-4A75-A77F-208505164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425" y="2984010"/>
            <a:ext cx="1061690" cy="106169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6A5C3ACC-8932-4BFC-877B-2CE513C0F57C}"/>
              </a:ext>
            </a:extLst>
          </p:cNvPr>
          <p:cNvSpPr txBox="1"/>
          <p:nvPr/>
        </p:nvSpPr>
        <p:spPr>
          <a:xfrm>
            <a:off x="1215907" y="2171286"/>
            <a:ext cx="180037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用户手册编写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352D6EE-7FDE-44A4-BA2D-10537AED50BC}"/>
              </a:ext>
            </a:extLst>
          </p:cNvPr>
          <p:cNvSpPr txBox="1"/>
          <p:nvPr/>
        </p:nvSpPr>
        <p:spPr>
          <a:xfrm>
            <a:off x="1215907" y="4478222"/>
            <a:ext cx="192905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文档汇总整理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80E7192-06D9-495D-BFFC-A719D677BFD8}"/>
              </a:ext>
            </a:extLst>
          </p:cNvPr>
          <p:cNvSpPr txBox="1"/>
          <p:nvPr/>
        </p:nvSpPr>
        <p:spPr>
          <a:xfrm>
            <a:off x="8964354" y="1977042"/>
            <a:ext cx="180574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答辩</a:t>
            </a:r>
            <a:r>
              <a:rPr lang="en-US" altLang="zh-CN" sz="2000" dirty="0">
                <a:cs typeface="+mn-ea"/>
                <a:sym typeface="+mn-lt"/>
              </a:rPr>
              <a:t>ppt</a:t>
            </a:r>
            <a:r>
              <a:rPr lang="zh-CN" altLang="en-US" sz="2000" dirty="0">
                <a:cs typeface="+mn-ea"/>
                <a:sym typeface="+mn-lt"/>
              </a:rPr>
              <a:t>制作答辩流程设计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D3CA73A-BE86-4C00-87A3-90F8458277EB}"/>
              </a:ext>
            </a:extLst>
          </p:cNvPr>
          <p:cNvSpPr txBox="1"/>
          <p:nvPr/>
        </p:nvSpPr>
        <p:spPr>
          <a:xfrm>
            <a:off x="8964354" y="4294437"/>
            <a:ext cx="180574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…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879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介绍本阶段工作中遇到的难点和对应的解决办法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44532" y="1969314"/>
              <a:ext cx="1125864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写一个各个页面的访问控制，以保证登陆之前不能访问内部的地址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264350" y="1969314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2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后端接口测试过程中</a:t>
              </a:r>
              <a:r>
                <a:rPr lang="en-US" altLang="zh-CN" dirty="0">
                  <a:cs typeface="+mn-ea"/>
                  <a:sym typeface="+mn-lt"/>
                </a:rPr>
                <a:t>list</a:t>
              </a:r>
              <a:r>
                <a:rPr lang="zh-CN" altLang="en-US" dirty="0">
                  <a:cs typeface="+mn-ea"/>
                  <a:sym typeface="+mn-lt"/>
                </a:rPr>
                <a:t>参数无法正确接收的问题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264350" y="1969314"/>
              <a:ext cx="1008433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3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工作量较大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项目展示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展示当前项目成果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0" name="文本占位符 36">
            <a:extLst>
              <a:ext uri="{FF2B5EF4-FFF2-40B4-BE49-F238E27FC236}">
                <a16:creationId xmlns:a16="http://schemas.microsoft.com/office/drawing/2014/main" id="{24A733EA-98D5-4B10-B937-C895F84F61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D0B47A-F5F5-43C4-97C5-333C7EAA469C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80E41D4-2D44-4C1A-AA46-FF82A7A1C16A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工作汇报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各负责人汇报工作情况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前端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53728" y="2897563"/>
            <a:ext cx="6405535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除去</a:t>
            </a:r>
            <a:r>
              <a:rPr lang="en-US" altLang="zh-CN" sz="2200" dirty="0">
                <a:cs typeface="+mn-ea"/>
                <a:sym typeface="+mn-lt"/>
              </a:rPr>
              <a:t>excel</a:t>
            </a:r>
            <a:r>
              <a:rPr lang="zh-CN" altLang="en-US" sz="2200" dirty="0">
                <a:cs typeface="+mn-ea"/>
                <a:sym typeface="+mn-lt"/>
              </a:rPr>
              <a:t>批量导入和文件上传未完成以外，所有功能都已完成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完成情况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">
            <a:extLst>
              <a:ext uri="{FF2B5EF4-FFF2-40B4-BE49-F238E27FC236}">
                <a16:creationId xmlns:a16="http://schemas.microsoft.com/office/drawing/2014/main" id="{0559758F-7A1E-410D-BF7D-7B469493C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2EEE5470-9D96-41F4-9359-AF6C51403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59" y="5275559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777179" y="3234473"/>
            <a:ext cx="47696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后端接口已经全部完成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777180" y="1803519"/>
            <a:ext cx="47696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数据库已经建表并加入了真实的测试数据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58529" y="523415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33578"/>
            <a:ext cx="4161943" cy="3126530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后端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7D7F8A3F-C42A-44CD-907F-762D291A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26" y="1590388"/>
            <a:ext cx="4207645" cy="280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068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18A8ED32-EC46-42F6-8488-7A594985E0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658529" y="5254465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095999" y="1776125"/>
            <a:ext cx="4443663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已经完成了所有后端接口的测试，并且联系后端人员修复了已发现的所有</a:t>
            </a:r>
            <a:r>
              <a:rPr lang="en-US" altLang="zh-CN" sz="2200" dirty="0">
                <a:latin typeface="+mn-ea"/>
                <a:cs typeface="+mn-ea"/>
                <a:sym typeface="+mn-lt"/>
              </a:rPr>
              <a:t>bug</a:t>
            </a:r>
            <a:endParaRPr lang="zh-CN" altLang="en-US" sz="2200" dirty="0">
              <a:latin typeface="+mn-ea"/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测试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18D4-4014-4B97-B1FF-32E4F192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E82-5925-4152-8FC2-2F0FC7D9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93" y="1379412"/>
            <a:ext cx="10699407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2FEF6B-CAEF-4A54-9BAB-CE7D04C2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61993"/>
            <a:ext cx="9694928" cy="65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0" y="1568488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规范财务执行流程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1987212"/>
            <a:ext cx="554455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资金使用者需要明确填写费用报告表，申请需要经过组长和财务负责人审批。以保证每笔资金可明确查询使用目的和时间，并可追查到人。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每笔资金会记录在支出表中，通过凭证号进行对应，保证账单每笔支出来源明确。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335</Words>
  <Application>Microsoft Office PowerPoint</Application>
  <PresentationFormat>宽屏</PresentationFormat>
  <Paragraphs>77</Paragraphs>
  <Slides>28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FangSong</vt:lpstr>
      <vt:lpstr>等线</vt:lpstr>
      <vt:lpstr>苹方 常规</vt:lpstr>
      <vt:lpstr>苹方 特粗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测试记录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 </cp:lastModifiedBy>
  <cp:revision>164</cp:revision>
  <dcterms:created xsi:type="dcterms:W3CDTF">2019-03-25T13:46:17Z</dcterms:created>
  <dcterms:modified xsi:type="dcterms:W3CDTF">2019-09-09T13:13:29Z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